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5" r:id="rId4"/>
  </p:sldMasterIdLst>
  <p:notesMasterIdLst>
    <p:notesMasterId r:id="rId18"/>
  </p:notesMasterIdLst>
  <p:handoutMasterIdLst>
    <p:handoutMasterId r:id="rId19"/>
  </p:handoutMasterIdLst>
  <p:sldIdLst>
    <p:sldId id="333" r:id="rId5"/>
    <p:sldId id="335" r:id="rId6"/>
    <p:sldId id="334" r:id="rId7"/>
    <p:sldId id="321" r:id="rId8"/>
    <p:sldId id="327" r:id="rId9"/>
    <p:sldId id="328" r:id="rId10"/>
    <p:sldId id="329" r:id="rId11"/>
    <p:sldId id="336" r:id="rId12"/>
    <p:sldId id="337" r:id="rId13"/>
    <p:sldId id="330" r:id="rId14"/>
    <p:sldId id="331" r:id="rId15"/>
    <p:sldId id="332"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FD1B8-885C-C1CE-98EC-961C10BEFBE7}" v="40" dt="2024-04-06T22:28:32.680"/>
    <p1510:client id="{2D8A1226-A937-0A70-7D51-F158CA4EAE88}" v="10" dt="2024-04-07T02:18:14.044"/>
    <p1510:client id="{318C05CB-87AF-94FA-41EA-9472BD36DFD0}" v="4" dt="2024-04-06T21:03:51.544"/>
    <p1510:client id="{34604854-4925-ADBC-0E78-AAB5DEBDFCEF}" v="22" dt="2024-04-06T21:21:40.001"/>
    <p1510:client id="{3D2FDCF3-C838-CFD6-1D91-82A890D165C7}" v="349" dt="2024-04-06T20:59:01.236"/>
    <p1510:client id="{7670980B-CC46-410E-4687-885CF9596650}" v="632" dt="2024-04-07T00:00:09.413"/>
    <p1510:client id="{78E6AC7D-612E-E108-45ED-EB5B4AD95E47}" v="465" dt="2024-04-06T13:49:07.864"/>
    <p1510:client id="{7B0AA3DF-6915-C12C-213D-8B856ECB6109}" v="4" dt="2024-04-06T11:48:25.791"/>
    <p1510:client id="{9E9A63DF-D0D2-023A-BB1E-E16656FEDF79}" v="70" dt="2024-04-06T19:04:03.883"/>
    <p1510:client id="{E498E690-2DE0-4061-B1F7-7F254F094BE4}" v="2019" dt="2024-04-06T22:19:18.722"/>
    <p1510:client id="{F69AEAB8-26CF-7511-99CF-45E989EC5AA1}" v="9" dt="2024-04-06T14:15:59.884"/>
    <p1510:client id="{FB970FE0-7151-2161-C964-A9BF18A3A0FF}" v="663" dt="2024-04-06T11:31:12.922"/>
    <p1510:client id="{FDF01D1D-1535-2FCD-DB81-301ACCC90460}" v="17" dt="2024-04-07T01:52:15.6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4/6/2024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a:p>
        </p:txBody>
      </p:sp>
    </p:spTree>
    <p:extLst>
      <p:ext uri="{BB962C8B-B14F-4D97-AF65-F5344CB8AC3E}">
        <p14:creationId xmlns:p14="http://schemas.microsoft.com/office/powerpoint/2010/main" val="398422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a:p>
        </p:txBody>
      </p:sp>
    </p:spTree>
    <p:extLst>
      <p:ext uri="{BB962C8B-B14F-4D97-AF65-F5344CB8AC3E}">
        <p14:creationId xmlns:p14="http://schemas.microsoft.com/office/powerpoint/2010/main" val="242996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1967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83167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1699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727737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2776507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742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52846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111988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741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397456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25686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92209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82657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08026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695322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4812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040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1021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4691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60651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7359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8267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68501074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Agmark" TargetMode="External"/><Relationship Id="rId2" Type="http://schemas.openxmlformats.org/officeDocument/2006/relationships/image" Target="../media/image33.gi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D062-E42B-D582-5834-D351D078B411}"/>
              </a:ext>
            </a:extLst>
          </p:cNvPr>
          <p:cNvSpPr>
            <a:spLocks noGrp="1"/>
          </p:cNvSpPr>
          <p:nvPr>
            <p:ph type="title"/>
          </p:nvPr>
        </p:nvSpPr>
        <p:spPr>
          <a:xfrm>
            <a:off x="6913418" y="176229"/>
            <a:ext cx="4582914" cy="3501719"/>
          </a:xfrm>
        </p:spPr>
        <p:txBody>
          <a:bodyPr>
            <a:normAutofit/>
          </a:bodyPr>
          <a:lstStyle/>
          <a:p>
            <a:r>
              <a:rPr lang="en-US">
                <a:cs typeface="Calibri Light"/>
              </a:rPr>
              <a:t>Enhancing Sustainable Agriculture for Ensuring Food Security </a:t>
            </a:r>
          </a:p>
        </p:txBody>
      </p:sp>
      <p:pic>
        <p:nvPicPr>
          <p:cNvPr id="5" name="Picture Placeholder 4" descr="A cartoon of a person holding a plant&#10;&#10;Description automatically generated">
            <a:extLst>
              <a:ext uri="{FF2B5EF4-FFF2-40B4-BE49-F238E27FC236}">
                <a16:creationId xmlns:a16="http://schemas.microsoft.com/office/drawing/2014/main" id="{9AFF47C6-7617-3C45-AD87-58486F1D2100}"/>
              </a:ext>
            </a:extLst>
          </p:cNvPr>
          <p:cNvPicPr>
            <a:picLocks noGrp="1" noChangeAspect="1"/>
          </p:cNvPicPr>
          <p:nvPr>
            <p:ph type="pic" sz="quarter" idx="11"/>
          </p:nvPr>
        </p:nvPicPr>
        <p:blipFill rotWithShape="1">
          <a:blip r:embed="rId2">
            <a:alphaModFix amt="64000"/>
            <a:extLst>
              <a:ext uri="{BEBA8EAE-BF5A-486C-A8C5-ECC9F3942E4B}">
                <a14:imgProps xmlns:a14="http://schemas.microsoft.com/office/drawing/2010/main">
                  <a14:imgLayer r:embed="rId3">
                    <a14:imgEffect>
                      <a14:saturation sat="123000"/>
                    </a14:imgEffect>
                    <a14:imgEffect>
                      <a14:brightnessContrast contrast="6000"/>
                    </a14:imgEffect>
                  </a14:imgLayer>
                </a14:imgProps>
              </a:ext>
            </a:extLst>
          </a:blip>
          <a:srcRect l="-8256" t="-4242" r="-6735" b="-9505"/>
          <a:stretch/>
        </p:blipFill>
        <p:spPr>
          <a:xfrm>
            <a:off x="-471054" y="172467"/>
            <a:ext cx="10945088" cy="6299319"/>
          </a:xfrm>
        </p:spPr>
      </p:pic>
      <p:sp>
        <p:nvSpPr>
          <p:cNvPr id="4" name="Content Placeholder 3">
            <a:extLst>
              <a:ext uri="{FF2B5EF4-FFF2-40B4-BE49-F238E27FC236}">
                <a16:creationId xmlns:a16="http://schemas.microsoft.com/office/drawing/2014/main" id="{C79CD2D5-34C5-0E31-ABFD-CED3ABCDE63B}"/>
              </a:ext>
            </a:extLst>
          </p:cNvPr>
          <p:cNvSpPr>
            <a:spLocks noGrp="1"/>
          </p:cNvSpPr>
          <p:nvPr>
            <p:ph sz="quarter" idx="10"/>
          </p:nvPr>
        </p:nvSpPr>
        <p:spPr>
          <a:xfrm>
            <a:off x="6761018" y="4159136"/>
            <a:ext cx="4896677" cy="2309726"/>
          </a:xfrm>
        </p:spPr>
        <p:txBody>
          <a:bodyPr vert="horz" lIns="91440" tIns="45720" rIns="91440" bIns="45720" rtlCol="0" anchor="t">
            <a:normAutofit/>
          </a:bodyPr>
          <a:lstStyle/>
          <a:p>
            <a:r>
              <a:rPr lang="en-US" i="1">
                <a:ea typeface="+mn-lt"/>
                <a:cs typeface="+mn-lt"/>
              </a:rPr>
              <a:t>To develop a website that addresses the issues faced by farmers in a </a:t>
            </a:r>
            <a:r>
              <a:rPr lang="en-US" i="1" noProof="1">
                <a:ea typeface="+mn-lt"/>
                <a:cs typeface="+mn-lt"/>
              </a:rPr>
              <a:t>given</a:t>
            </a:r>
            <a:r>
              <a:rPr lang="en-US" i="1">
                <a:ea typeface="+mn-lt"/>
                <a:cs typeface="+mn-lt"/>
              </a:rPr>
              <a:t> locality by facilitating communication between farmers, helping them farm efficiently and effectively, keeping track of the food market prices and suggesting crop rotations based of availability and sustainability in a </a:t>
            </a:r>
            <a:r>
              <a:rPr lang="en-US" i="1" noProof="1">
                <a:ea typeface="+mn-lt"/>
                <a:cs typeface="+mn-lt"/>
              </a:rPr>
              <a:t>given</a:t>
            </a:r>
            <a:r>
              <a:rPr lang="en-US" i="1">
                <a:ea typeface="+mn-lt"/>
                <a:cs typeface="+mn-lt"/>
              </a:rPr>
              <a:t> area.</a:t>
            </a:r>
            <a:endParaRPr lang="en-US"/>
          </a:p>
          <a:p>
            <a:endParaRPr lang="en-US">
              <a:cs typeface="Calibri"/>
            </a:endParaRPr>
          </a:p>
        </p:txBody>
      </p:sp>
    </p:spTree>
    <p:extLst>
      <p:ext uri="{BB962C8B-B14F-4D97-AF65-F5344CB8AC3E}">
        <p14:creationId xmlns:p14="http://schemas.microsoft.com/office/powerpoint/2010/main" val="1107830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50B1E148-1E1F-0077-DF79-482274885179}"/>
              </a:ext>
            </a:extLst>
          </p:cNvPr>
          <p:cNvSpPr>
            <a:spLocks noGrp="1"/>
          </p:cNvSpPr>
          <p:nvPr>
            <p:ph sz="quarter" idx="10"/>
          </p:nvPr>
        </p:nvSpPr>
        <p:spPr>
          <a:xfrm>
            <a:off x="935275" y="1719089"/>
            <a:ext cx="6647337" cy="4249702"/>
          </a:xfrm>
        </p:spPr>
        <p:txBody>
          <a:bodyPr vert="horz" lIns="91440" tIns="45720" rIns="91440" bIns="45720" rtlCol="0" anchor="t">
            <a:normAutofit/>
          </a:bodyPr>
          <a:lstStyle/>
          <a:p>
            <a:r>
              <a:rPr lang="en-US" sz="2800"/>
              <a:t>To help the farmers find the prices of their commodities at a particular time, we are integrating an API with the website which has the functionality to show the minimum and maximum market value of the given product.</a:t>
            </a:r>
          </a:p>
          <a:p>
            <a:r>
              <a:rPr lang="en-US" sz="2800"/>
              <a:t>The API we are using is </a:t>
            </a:r>
            <a:r>
              <a:rPr lang="en-US" sz="2800" b="1" noProof="1"/>
              <a:t>Agmarket</a:t>
            </a:r>
            <a:r>
              <a:rPr lang="en-US" sz="2800" b="1"/>
              <a:t> </a:t>
            </a:r>
            <a:r>
              <a:rPr lang="en-US" sz="2800"/>
              <a:t>which is run by the Ministry of Agriculture and Farmer's Welfare under the Government of India</a:t>
            </a:r>
          </a:p>
        </p:txBody>
      </p:sp>
      <p:sp>
        <p:nvSpPr>
          <p:cNvPr id="4" name="Slide Number Placeholder 3">
            <a:extLst>
              <a:ext uri="{FF2B5EF4-FFF2-40B4-BE49-F238E27FC236}">
                <a16:creationId xmlns:a16="http://schemas.microsoft.com/office/drawing/2014/main" id="{207D236C-079D-6664-4A11-F0B2B30D3AF0}"/>
              </a:ext>
            </a:extLst>
          </p:cNvPr>
          <p:cNvSpPr>
            <a:spLocks noGrp="1"/>
          </p:cNvSpPr>
          <p:nvPr>
            <p:ph type="sldNum" sz="quarter" idx="4"/>
          </p:nvPr>
        </p:nvSpPr>
        <p:spPr/>
        <p:txBody>
          <a:bodyPr/>
          <a:lstStyle/>
          <a:p>
            <a:fld id="{B5CEABB6-07DC-46E8-9B57-56EC44A396E5}" type="slidenum">
              <a:rPr lang="en-US" smtClean="0"/>
              <a:pPr/>
              <a:t>10</a:t>
            </a:fld>
            <a:endParaRPr lang="en-US"/>
          </a:p>
        </p:txBody>
      </p:sp>
      <p:sp>
        <p:nvSpPr>
          <p:cNvPr id="6" name="TextBox 5">
            <a:extLst>
              <a:ext uri="{FF2B5EF4-FFF2-40B4-BE49-F238E27FC236}">
                <a16:creationId xmlns:a16="http://schemas.microsoft.com/office/drawing/2014/main" id="{B03A1F43-862A-F4B2-D8BF-01FB766F2361}"/>
              </a:ext>
            </a:extLst>
          </p:cNvPr>
          <p:cNvSpPr txBox="1"/>
          <p:nvPr/>
        </p:nvSpPr>
        <p:spPr>
          <a:xfrm>
            <a:off x="938492" y="252132"/>
            <a:ext cx="60231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Integrating API with the website</a:t>
            </a:r>
          </a:p>
        </p:txBody>
      </p:sp>
      <p:pic>
        <p:nvPicPr>
          <p:cNvPr id="7" name="Picture 6" descr="A yellow and black logo&#10;&#10;Description automatically generated">
            <a:extLst>
              <a:ext uri="{FF2B5EF4-FFF2-40B4-BE49-F238E27FC236}">
                <a16:creationId xmlns:a16="http://schemas.microsoft.com/office/drawing/2014/main" id="{44C38470-90BB-3AD1-8FFE-DDFB7F9806B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04651" y="367952"/>
            <a:ext cx="2917520" cy="2907082"/>
          </a:xfrm>
          <a:prstGeom prst="rect">
            <a:avLst/>
          </a:prstGeom>
        </p:spPr>
      </p:pic>
    </p:spTree>
    <p:extLst>
      <p:ext uri="{BB962C8B-B14F-4D97-AF65-F5344CB8AC3E}">
        <p14:creationId xmlns:p14="http://schemas.microsoft.com/office/powerpoint/2010/main" val="198457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C30215-81BF-79BD-8707-3C29000186ED}"/>
              </a:ext>
            </a:extLst>
          </p:cNvPr>
          <p:cNvSpPr>
            <a:spLocks noGrp="1"/>
          </p:cNvSpPr>
          <p:nvPr>
            <p:ph type="sldNum" sz="quarter" idx="4"/>
          </p:nvPr>
        </p:nvSpPr>
        <p:spPr/>
        <p:txBody>
          <a:bodyPr/>
          <a:lstStyle/>
          <a:p>
            <a:fld id="{B5CEABB6-07DC-46E8-9B57-56EC44A396E5}" type="slidenum">
              <a:rPr lang="en-US" smtClean="0"/>
              <a:pPr/>
              <a:t>11</a:t>
            </a:fld>
            <a:endParaRPr lang="en-US"/>
          </a:p>
        </p:txBody>
      </p:sp>
      <p:pic>
        <p:nvPicPr>
          <p:cNvPr id="2" name="Picture 1" descr="A screen shot of a computer program&#10;&#10;Description automatically generated">
            <a:extLst>
              <a:ext uri="{FF2B5EF4-FFF2-40B4-BE49-F238E27FC236}">
                <a16:creationId xmlns:a16="http://schemas.microsoft.com/office/drawing/2014/main" id="{B61B84A3-182D-453E-EB75-849E7DD8ADF2}"/>
              </a:ext>
            </a:extLst>
          </p:cNvPr>
          <p:cNvPicPr>
            <a:picLocks noChangeAspect="1"/>
          </p:cNvPicPr>
          <p:nvPr/>
        </p:nvPicPr>
        <p:blipFill>
          <a:blip r:embed="rId2"/>
          <a:stretch>
            <a:fillRect/>
          </a:stretch>
        </p:blipFill>
        <p:spPr>
          <a:xfrm>
            <a:off x="441014" y="138954"/>
            <a:ext cx="11309971" cy="6568887"/>
          </a:xfrm>
          <a:prstGeom prst="rect">
            <a:avLst/>
          </a:prstGeom>
        </p:spPr>
      </p:pic>
    </p:spTree>
    <p:extLst>
      <p:ext uri="{BB962C8B-B14F-4D97-AF65-F5344CB8AC3E}">
        <p14:creationId xmlns:p14="http://schemas.microsoft.com/office/powerpoint/2010/main" val="2709676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DA5431-2AC0-6B9A-9212-D3A1E251B313}"/>
              </a:ext>
            </a:extLst>
          </p:cNvPr>
          <p:cNvSpPr txBox="1"/>
          <p:nvPr/>
        </p:nvSpPr>
        <p:spPr>
          <a:xfrm>
            <a:off x="476250" y="367393"/>
            <a:ext cx="10531928" cy="72635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US" sz="2800">
                <a:ea typeface="+mn-lt"/>
                <a:cs typeface="+mn-lt"/>
              </a:rPr>
              <a:t>We have an empty </a:t>
            </a:r>
            <a:r>
              <a:rPr lang="en-US" sz="2800" b="1">
                <a:latin typeface="Calibri"/>
                <a:cs typeface="Calibri"/>
              </a:rPr>
              <a:t>&lt;div&gt;</a:t>
            </a:r>
            <a:r>
              <a:rPr lang="en-US" sz="2800">
                <a:ea typeface="+mn-lt"/>
                <a:cs typeface="+mn-lt"/>
              </a:rPr>
              <a:t> with the id </a:t>
            </a:r>
            <a:r>
              <a:rPr lang="en-US" sz="2800" b="1">
                <a:latin typeface="Calibri"/>
                <a:cs typeface="Calibri"/>
              </a:rPr>
              <a:t>data-container</a:t>
            </a:r>
            <a:r>
              <a:rPr lang="en-US" sz="2800">
                <a:ea typeface="+mn-lt"/>
                <a:cs typeface="+mn-lt"/>
              </a:rPr>
              <a:t> where we will display the data fetched from the API.</a:t>
            </a:r>
            <a:endParaRPr lang="en-US" sz="2800">
              <a:cs typeface="Calibri"/>
            </a:endParaRPr>
          </a:p>
          <a:p>
            <a:pPr marL="514350" indent="-514350">
              <a:buAutoNum type="arabicPeriod"/>
            </a:pPr>
            <a:r>
              <a:rPr lang="en-US" sz="2800">
                <a:ea typeface="+mn-lt"/>
                <a:cs typeface="+mn-lt"/>
              </a:rPr>
              <a:t>We use JavaScript to fetch data from the API using the </a:t>
            </a:r>
            <a:r>
              <a:rPr lang="en-US" sz="2800" b="1">
                <a:ea typeface="+mn-lt"/>
                <a:cs typeface="+mn-lt"/>
              </a:rPr>
              <a:t>fetch</a:t>
            </a:r>
            <a:r>
              <a:rPr lang="en-US" sz="2800">
                <a:ea typeface="+mn-lt"/>
                <a:cs typeface="+mn-lt"/>
              </a:rPr>
              <a:t> function.</a:t>
            </a:r>
          </a:p>
          <a:p>
            <a:pPr marL="514350" indent="-514350">
              <a:buAutoNum type="arabicPeriod"/>
            </a:pPr>
            <a:r>
              <a:rPr lang="en-US" sz="2800">
                <a:cs typeface="Calibri"/>
              </a:rPr>
              <a:t>We use </a:t>
            </a:r>
            <a:r>
              <a:rPr lang="en-US" sz="2800" b="1">
                <a:cs typeface="Calibri"/>
              </a:rPr>
              <a:t>.then()</a:t>
            </a:r>
            <a:r>
              <a:rPr lang="en-US" sz="2800">
                <a:cs typeface="Calibri"/>
              </a:rPr>
              <a:t> to handle the response from the API. Here, we assume the API returns JSON data, so we parse it using </a:t>
            </a:r>
            <a:r>
              <a:rPr lang="en-US" sz="2800" b="1">
                <a:cs typeface="Calibri"/>
              </a:rPr>
              <a:t>.</a:t>
            </a:r>
            <a:r>
              <a:rPr lang="en-US" sz="2800" b="1" noProof="1">
                <a:cs typeface="Calibri"/>
              </a:rPr>
              <a:t>json</a:t>
            </a:r>
            <a:r>
              <a:rPr lang="en-US" sz="2800" b="1">
                <a:cs typeface="Calibri"/>
              </a:rPr>
              <a:t>()</a:t>
            </a:r>
            <a:r>
              <a:rPr lang="en-US" sz="2800">
                <a:cs typeface="Calibri"/>
              </a:rPr>
              <a:t>.</a:t>
            </a:r>
          </a:p>
          <a:p>
            <a:pPr marL="514350" indent="-514350">
              <a:buAutoNum type="arabicPeriod"/>
            </a:pPr>
            <a:r>
              <a:rPr lang="en-US" sz="2800">
                <a:cs typeface="Calibri"/>
              </a:rPr>
              <a:t>Once we have the parsed data, we update the content of the </a:t>
            </a:r>
            <a:r>
              <a:rPr lang="en-US" sz="2800" b="1">
                <a:cs typeface="Calibri"/>
              </a:rPr>
              <a:t>data-container</a:t>
            </a:r>
            <a:r>
              <a:rPr lang="en-US" sz="2800">
                <a:cs typeface="Calibri"/>
              </a:rPr>
              <a:t> with the fetched data.</a:t>
            </a:r>
          </a:p>
          <a:p>
            <a:endParaRPr lang="en-US" sz="2800">
              <a:cs typeface="Calibri"/>
            </a:endParaRPr>
          </a:p>
          <a:p>
            <a:r>
              <a:rPr lang="en-US" sz="2800">
                <a:cs typeface="Calibri"/>
              </a:rPr>
              <a:t>Using this </a:t>
            </a:r>
            <a:r>
              <a:rPr lang="en-US" sz="2800" noProof="1">
                <a:cs typeface="Calibri"/>
              </a:rPr>
              <a:t>approach</a:t>
            </a:r>
            <a:r>
              <a:rPr lang="en-US" sz="2800">
                <a:cs typeface="Calibri"/>
              </a:rPr>
              <a:t> we can integrate this API to further increase functionality of the website by showing market prices and helping farmers sell their commodities at fair values so as not to get duped by third parties quoting low prices for their personal gain which leads to  unsustainable food security by threatening the livelihood of the farmers</a:t>
            </a:r>
          </a:p>
          <a:p>
            <a:endParaRPr lang="en-US" sz="2800">
              <a:cs typeface="Calibri"/>
            </a:endParaRPr>
          </a:p>
          <a:p>
            <a:pPr algn="l"/>
            <a:endParaRPr lang="en-US">
              <a:cs typeface="Calibri"/>
            </a:endParaRPr>
          </a:p>
        </p:txBody>
      </p:sp>
    </p:spTree>
    <p:extLst>
      <p:ext uri="{BB962C8B-B14F-4D97-AF65-F5344CB8AC3E}">
        <p14:creationId xmlns:p14="http://schemas.microsoft.com/office/powerpoint/2010/main" val="232978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5945838" y="609413"/>
            <a:ext cx="5113133" cy="1305367"/>
          </a:xfrm>
        </p:spPr>
        <p:txBody>
          <a:bodyPr>
            <a:normAutofit/>
          </a:bodyPr>
          <a:lstStyle/>
          <a:p>
            <a:r>
              <a:rPr lang="en-US" sz="580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10394573" y="6089194"/>
            <a:ext cx="1796193" cy="771246"/>
          </a:xfrm>
        </p:spPr>
        <p:txBody>
          <a:bodyPr vert="horz" lIns="91440" tIns="45720" rIns="91440" bIns="45720" rtlCol="0" anchor="t">
            <a:normAutofit/>
          </a:bodyPr>
          <a:lstStyle/>
          <a:p>
            <a:r>
              <a:rPr lang="en-US"/>
              <a:t>Trojan Knights</a:t>
            </a:r>
          </a:p>
          <a:p>
            <a:r>
              <a:rPr lang="en-US">
                <a:cs typeface="Calibri"/>
              </a:rPr>
              <a:t>HackNXS'24</a:t>
            </a:r>
          </a:p>
        </p:txBody>
      </p:sp>
      <p:sp>
        <p:nvSpPr>
          <p:cNvPr id="2" name="TextBox 1">
            <a:extLst>
              <a:ext uri="{FF2B5EF4-FFF2-40B4-BE49-F238E27FC236}">
                <a16:creationId xmlns:a16="http://schemas.microsoft.com/office/drawing/2014/main" id="{27EB9D7A-D5BC-A742-DA48-2D2736A8D1DA}"/>
              </a:ext>
            </a:extLst>
          </p:cNvPr>
          <p:cNvSpPr txBox="1"/>
          <p:nvPr/>
        </p:nvSpPr>
        <p:spPr>
          <a:xfrm>
            <a:off x="8839730" y="4308724"/>
            <a:ext cx="311267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chemeClr val="bg1"/>
                </a:solidFill>
                <a:cs typeface="Calibri"/>
              </a:rPr>
              <a:t>Joel Josy</a:t>
            </a:r>
          </a:p>
          <a:p>
            <a:r>
              <a:rPr lang="en-US" sz="2200" noProof="1">
                <a:solidFill>
                  <a:schemeClr val="bg1"/>
                </a:solidFill>
                <a:cs typeface="Calibri"/>
              </a:rPr>
              <a:t>Khuushi</a:t>
            </a:r>
            <a:r>
              <a:rPr lang="en-US" sz="2200">
                <a:solidFill>
                  <a:schemeClr val="bg1"/>
                </a:solidFill>
                <a:cs typeface="Calibri"/>
              </a:rPr>
              <a:t> </a:t>
            </a:r>
            <a:r>
              <a:rPr lang="en-US" sz="2200" noProof="1">
                <a:solidFill>
                  <a:schemeClr val="bg1"/>
                </a:solidFill>
                <a:cs typeface="Calibri"/>
              </a:rPr>
              <a:t>Maheshwari</a:t>
            </a:r>
          </a:p>
          <a:p>
            <a:r>
              <a:rPr lang="en-US" sz="2200">
                <a:solidFill>
                  <a:schemeClr val="bg1"/>
                </a:solidFill>
                <a:cs typeface="Calibri"/>
              </a:rPr>
              <a:t>Pranjali Singh</a:t>
            </a:r>
          </a:p>
          <a:p>
            <a:r>
              <a:rPr lang="en-US" sz="2200" noProof="1">
                <a:solidFill>
                  <a:schemeClr val="bg1"/>
                </a:solidFill>
                <a:cs typeface="Calibri"/>
              </a:rPr>
              <a:t>Manas Waykole</a:t>
            </a:r>
          </a:p>
          <a:p>
            <a:r>
              <a:rPr lang="en-US" sz="2200">
                <a:solidFill>
                  <a:schemeClr val="bg1"/>
                </a:solidFill>
                <a:cs typeface="Calibri"/>
              </a:rPr>
              <a:t>Sohan Shinde</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3D2A-6F71-9643-6346-9F43CF49FB2C}"/>
              </a:ext>
            </a:extLst>
          </p:cNvPr>
          <p:cNvSpPr>
            <a:spLocks noGrp="1"/>
          </p:cNvSpPr>
          <p:nvPr>
            <p:ph type="title"/>
          </p:nvPr>
        </p:nvSpPr>
        <p:spPr>
          <a:xfrm>
            <a:off x="6091515" y="374090"/>
            <a:ext cx="5057104" cy="1486835"/>
          </a:xfrm>
        </p:spPr>
        <p:txBody>
          <a:bodyPr/>
          <a:lstStyle/>
          <a:p>
            <a:r>
              <a:rPr lang="en-US">
                <a:cs typeface="Calibri Light"/>
              </a:rPr>
              <a:t>Problems faced by Farmers</a:t>
            </a:r>
          </a:p>
        </p:txBody>
      </p:sp>
      <p:sp>
        <p:nvSpPr>
          <p:cNvPr id="3" name="Content Placeholder 2">
            <a:extLst>
              <a:ext uri="{FF2B5EF4-FFF2-40B4-BE49-F238E27FC236}">
                <a16:creationId xmlns:a16="http://schemas.microsoft.com/office/drawing/2014/main" id="{68133DB4-8D61-E6C9-C7B8-D357494F1C29}"/>
              </a:ext>
            </a:extLst>
          </p:cNvPr>
          <p:cNvSpPr>
            <a:spLocks noGrp="1"/>
          </p:cNvSpPr>
          <p:nvPr>
            <p:ph idx="1"/>
          </p:nvPr>
        </p:nvSpPr>
        <p:spPr>
          <a:xfrm>
            <a:off x="6091514" y="2159944"/>
            <a:ext cx="5057103" cy="4816736"/>
          </a:xfrm>
        </p:spPr>
        <p:txBody>
          <a:bodyPr vert="horz" lIns="91440" tIns="45720" rIns="91440" bIns="45720" rtlCol="0" anchor="t">
            <a:normAutofit/>
          </a:bodyPr>
          <a:lstStyle/>
          <a:p>
            <a:pPr marL="457200" indent="-457200">
              <a:buAutoNum type="arabicPeriod"/>
            </a:pPr>
            <a:r>
              <a:rPr lang="en-US" sz="2400">
                <a:cs typeface="Calibri" panose="020F0502020204030204"/>
              </a:rPr>
              <a:t>Lack of food security due to inadequate knowledge of market requirements at a given time.</a:t>
            </a:r>
          </a:p>
          <a:p>
            <a:pPr marL="457200" indent="-457200">
              <a:buAutoNum type="arabicPeriod"/>
            </a:pPr>
            <a:r>
              <a:rPr lang="en-US" sz="2400">
                <a:cs typeface="Calibri" panose="020F0502020204030204"/>
              </a:rPr>
              <a:t>Unsustainable agricultural practices due to lack of knowledge of practices like crop rotation and nutrient replenishment of the soil.</a:t>
            </a:r>
          </a:p>
          <a:p>
            <a:pPr marL="457200" indent="-457200">
              <a:buAutoNum type="arabicPeriod"/>
            </a:pPr>
            <a:r>
              <a:rPr lang="en-US" sz="2400">
                <a:cs typeface="Calibri" panose="020F0502020204030204"/>
              </a:rPr>
              <a:t>Inefficiency in seed selection and harvesting methods leading to unprofitable yield and infected crops.</a:t>
            </a:r>
          </a:p>
          <a:p>
            <a:pPr marL="457200" indent="-457200">
              <a:buAutoNum type="arabicPeriod"/>
            </a:pPr>
            <a:endParaRPr lang="en-US">
              <a:cs typeface="Calibri" panose="020F0502020204030204"/>
            </a:endParaRPr>
          </a:p>
        </p:txBody>
      </p:sp>
    </p:spTree>
    <p:extLst>
      <p:ext uri="{BB962C8B-B14F-4D97-AF65-F5344CB8AC3E}">
        <p14:creationId xmlns:p14="http://schemas.microsoft.com/office/powerpoint/2010/main" val="1211497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EC41-451E-F3E4-23EE-30D193DAE248}"/>
              </a:ext>
            </a:extLst>
          </p:cNvPr>
          <p:cNvSpPr>
            <a:spLocks noGrp="1"/>
          </p:cNvSpPr>
          <p:nvPr>
            <p:ph type="title"/>
          </p:nvPr>
        </p:nvSpPr>
        <p:spPr>
          <a:xfrm>
            <a:off x="459474" y="3433625"/>
            <a:ext cx="5181600" cy="2140521"/>
          </a:xfrm>
        </p:spPr>
        <p:txBody>
          <a:bodyPr/>
          <a:lstStyle/>
          <a:p>
            <a:r>
              <a:rPr lang="en-US">
                <a:cs typeface="Calibri Light"/>
              </a:rPr>
              <a:t>Key Features of our Project</a:t>
            </a:r>
            <a:endParaRPr lang="en-US"/>
          </a:p>
        </p:txBody>
      </p:sp>
      <p:sp>
        <p:nvSpPr>
          <p:cNvPr id="6" name="TextBox 5">
            <a:extLst>
              <a:ext uri="{FF2B5EF4-FFF2-40B4-BE49-F238E27FC236}">
                <a16:creationId xmlns:a16="http://schemas.microsoft.com/office/drawing/2014/main" id="{419E58A8-FED8-87C6-1935-C1C876EAC132}"/>
              </a:ext>
            </a:extLst>
          </p:cNvPr>
          <p:cNvSpPr txBox="1"/>
          <p:nvPr/>
        </p:nvSpPr>
        <p:spPr>
          <a:xfrm>
            <a:off x="6093156" y="983983"/>
            <a:ext cx="5777552"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a:solidFill>
                  <a:schemeClr val="bg1"/>
                </a:solidFill>
                <a:cs typeface="Calibri" panose="020F0502020204030204"/>
              </a:rPr>
              <a:t>This website will help store the farmer's data in a single place for easy access.</a:t>
            </a:r>
          </a:p>
          <a:p>
            <a:pPr marL="342900" indent="-342900">
              <a:buAutoNum type="arabicPeriod"/>
            </a:pPr>
            <a:r>
              <a:rPr lang="en-US" sz="2400">
                <a:solidFill>
                  <a:schemeClr val="bg1"/>
                </a:solidFill>
                <a:cs typeface="Calibri" panose="020F0502020204030204"/>
              </a:rPr>
              <a:t>A forum to access latest articles and posts by other farmers in the locality to keep track of the current market status.</a:t>
            </a:r>
          </a:p>
          <a:p>
            <a:pPr marL="342900" indent="-342900">
              <a:buAutoNum type="arabicPeriod"/>
            </a:pPr>
            <a:r>
              <a:rPr lang="en-US" sz="2400">
                <a:solidFill>
                  <a:schemeClr val="bg1"/>
                </a:solidFill>
                <a:cs typeface="Calibri" panose="020F0502020204030204"/>
              </a:rPr>
              <a:t>A marketplace to help identify trends in commodities, their prices and availability to ensure food security by reducing crop wastage.</a:t>
            </a:r>
          </a:p>
          <a:p>
            <a:pPr marL="342900" indent="-342900">
              <a:buAutoNum type="arabicPeriod"/>
            </a:pPr>
            <a:r>
              <a:rPr lang="en-US" sz="2400">
                <a:solidFill>
                  <a:schemeClr val="bg1"/>
                </a:solidFill>
                <a:cs typeface="Calibri" panose="020F0502020204030204"/>
              </a:rPr>
              <a:t>A helpline to contact government and private agencies in case of an agricultural emergency so find a quick and efficient remedy to a solution.</a:t>
            </a:r>
          </a:p>
        </p:txBody>
      </p:sp>
    </p:spTree>
    <p:extLst>
      <p:ext uri="{BB962C8B-B14F-4D97-AF65-F5344CB8AC3E}">
        <p14:creationId xmlns:p14="http://schemas.microsoft.com/office/powerpoint/2010/main" val="77779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81C2066-EAFF-9E12-73F6-630BD150610F}"/>
              </a:ext>
            </a:extLst>
          </p:cNvPr>
          <p:cNvSpPr>
            <a:spLocks noGrp="1"/>
          </p:cNvSpPr>
          <p:nvPr>
            <p:ph type="title"/>
          </p:nvPr>
        </p:nvSpPr>
        <p:spPr>
          <a:xfrm>
            <a:off x="867834" y="5433857"/>
            <a:ext cx="10109199" cy="598032"/>
          </a:xfrm>
        </p:spPr>
        <p:txBody>
          <a:bodyPr vert="horz" lIns="91440" tIns="45720" rIns="91440" bIns="45720" rtlCol="0" anchor="ctr">
            <a:normAutofit/>
          </a:bodyPr>
          <a:lstStyle/>
          <a:p>
            <a:r>
              <a:rPr lang="en-US" sz="3600" b="1" kern="1200">
                <a:latin typeface="+mj-lt"/>
                <a:ea typeface="+mj-ea"/>
                <a:cs typeface="+mj-cs"/>
              </a:rPr>
              <a:t>FLOW CHART OF OUR WEBSITE</a:t>
            </a:r>
          </a:p>
        </p:txBody>
      </p:sp>
      <p:sp>
        <p:nvSpPr>
          <p:cNvPr id="37" name="Rectangle 36">
            <a:extLst>
              <a:ext uri="{FF2B5EF4-FFF2-40B4-BE49-F238E27FC236}">
                <a16:creationId xmlns:a16="http://schemas.microsoft.com/office/drawing/2014/main" id="{5E395AE0-8789-FAD6-A987-32E65C185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439025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3B2CF0-2B1C-D556-A835-2B282D2B0356}"/>
              </a:ext>
            </a:extLst>
          </p:cNvPr>
          <p:cNvPicPr>
            <a:picLocks noChangeAspect="1"/>
          </p:cNvPicPr>
          <p:nvPr/>
        </p:nvPicPr>
        <p:blipFill>
          <a:blip r:embed="rId3"/>
          <a:stretch>
            <a:fillRect/>
          </a:stretch>
        </p:blipFill>
        <p:spPr>
          <a:xfrm>
            <a:off x="544323" y="496960"/>
            <a:ext cx="11024462" cy="4514385"/>
          </a:xfrm>
          <a:prstGeom prst="rect">
            <a:avLst/>
          </a:prstGeom>
        </p:spPr>
      </p:pic>
      <p:cxnSp>
        <p:nvCxnSpPr>
          <p:cNvPr id="38" name="Straight Connector 37">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lgn="r">
              <a:spcAft>
                <a:spcPts val="600"/>
              </a:spcAft>
            </a:pPr>
            <a:fld id="{B5CEABB6-07DC-46E8-9B57-56EC44A396E5}" type="slidenum">
              <a:rPr lang="en-US" dirty="0" smtClean="0">
                <a:solidFill>
                  <a:schemeClr val="tx1">
                    <a:tint val="75000"/>
                  </a:schemeClr>
                </a:solidFill>
              </a:rPr>
              <a:pPr algn="r">
                <a:spcAft>
                  <a:spcPts val="600"/>
                </a:spcAft>
              </a:pPr>
              <a:t>4</a:t>
            </a:fld>
            <a:endParaRPr lang="en-US">
              <a:solidFill>
                <a:schemeClr val="tx1">
                  <a:tint val="75000"/>
                </a:schemeClr>
              </a:solidFill>
            </a:endParaRPr>
          </a:p>
        </p:txBody>
      </p:sp>
    </p:spTree>
    <p:extLst>
      <p:ext uri="{BB962C8B-B14F-4D97-AF65-F5344CB8AC3E}">
        <p14:creationId xmlns:p14="http://schemas.microsoft.com/office/powerpoint/2010/main" val="569699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0C3B-F9A4-8E3C-7193-7E0DFD09BA93}"/>
              </a:ext>
            </a:extLst>
          </p:cNvPr>
          <p:cNvSpPr>
            <a:spLocks noGrp="1"/>
          </p:cNvSpPr>
          <p:nvPr>
            <p:ph type="title"/>
          </p:nvPr>
        </p:nvSpPr>
        <p:spPr>
          <a:xfrm>
            <a:off x="5403272" y="1275830"/>
            <a:ext cx="4896678" cy="2566101"/>
          </a:xfrm>
        </p:spPr>
        <p:txBody>
          <a:bodyPr anchor="b">
            <a:normAutofit/>
          </a:bodyPr>
          <a:lstStyle/>
          <a:p>
            <a:r>
              <a:rPr lang="en-US" sz="4400" b="1"/>
              <a:t>UNSUPERVISED </a:t>
            </a:r>
            <a:br>
              <a:rPr lang="en-US" sz="4400" b="1"/>
            </a:br>
            <a:r>
              <a:rPr lang="en-US" sz="4400" b="1"/>
              <a:t>ML- BASED RECOMMENDATION SYSTEM</a:t>
            </a:r>
            <a:endParaRPr lang="en-US" sz="4400" b="1">
              <a:ea typeface="Calibri Light"/>
              <a:cs typeface="Calibri Light"/>
            </a:endParaRPr>
          </a:p>
        </p:txBody>
      </p:sp>
      <p:sp>
        <p:nvSpPr>
          <p:cNvPr id="4" name="Slide Number Placeholder 3" hidden="1">
            <a:extLst>
              <a:ext uri="{FF2B5EF4-FFF2-40B4-BE49-F238E27FC236}">
                <a16:creationId xmlns:a16="http://schemas.microsoft.com/office/drawing/2014/main" id="{E473307A-A355-D045-8E09-65A99434C2E4}"/>
              </a:ext>
            </a:extLst>
          </p:cNvPr>
          <p:cNvSpPr>
            <a:spLocks noGrp="1"/>
          </p:cNvSpPr>
          <p:nvPr>
            <p:ph type="sldNum" sz="quarter" idx="4294967295"/>
          </p:nvPr>
        </p:nvSpPr>
        <p:spPr>
          <a:xfrm>
            <a:off x="0" y="6246813"/>
            <a:ext cx="631825" cy="295275"/>
          </a:xfrm>
        </p:spPr>
        <p:txBody>
          <a:bodyPr/>
          <a:lstStyle/>
          <a:p>
            <a:pPr>
              <a:spcAft>
                <a:spcPts val="600"/>
              </a:spcAft>
            </a:pPr>
            <a:fld id="{B5CEABB6-07DC-46E8-9B57-56EC44A396E5}" type="slidenum">
              <a:rPr lang="en-US" smtClean="0"/>
              <a:pPr>
                <a:spcAft>
                  <a:spcPts val="600"/>
                </a:spcAft>
              </a:pPr>
              <a:t>5</a:t>
            </a:fld>
            <a:endParaRPr lang="en-US"/>
          </a:p>
        </p:txBody>
      </p:sp>
      <p:pic>
        <p:nvPicPr>
          <p:cNvPr id="6" name="Picture 5">
            <a:extLst>
              <a:ext uri="{FF2B5EF4-FFF2-40B4-BE49-F238E27FC236}">
                <a16:creationId xmlns:a16="http://schemas.microsoft.com/office/drawing/2014/main" id="{00CD7FDA-F815-292C-40DD-B95CCE54D98A}"/>
              </a:ext>
            </a:extLst>
          </p:cNvPr>
          <p:cNvPicPr>
            <a:picLocks noChangeAspect="1"/>
          </p:cNvPicPr>
          <p:nvPr/>
        </p:nvPicPr>
        <p:blipFill rotWithShape="1">
          <a:blip r:embed="rId2"/>
          <a:srcRect r="11121" b="11"/>
          <a:stretch/>
        </p:blipFill>
        <p:spPr>
          <a:xfrm>
            <a:off x="20"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noFill/>
        </p:spPr>
      </p:pic>
    </p:spTree>
    <p:extLst>
      <p:ext uri="{BB962C8B-B14F-4D97-AF65-F5344CB8AC3E}">
        <p14:creationId xmlns:p14="http://schemas.microsoft.com/office/powerpoint/2010/main" val="2826317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a:extLst>
              <a:ext uri="{FF2B5EF4-FFF2-40B4-BE49-F238E27FC236}">
                <a16:creationId xmlns:a16="http://schemas.microsoft.com/office/drawing/2014/main" id="{DAE31781-9B87-09E2-98A1-77EF8D9DB06C}"/>
              </a:ext>
            </a:extLst>
          </p:cNvPr>
          <p:cNvSpPr>
            <a:spLocks noGrp="1"/>
          </p:cNvSpPr>
          <p:nvPr>
            <p:ph type="sldNum" sz="quarter" idx="12"/>
          </p:nvPr>
        </p:nvSpPr>
        <p:spPr/>
        <p:txBody>
          <a:bodyPr anchor="ctr">
            <a:normAutofit fontScale="85000" lnSpcReduction="20000"/>
          </a:bodyPr>
          <a:lstStyle/>
          <a:p>
            <a:pPr>
              <a:spcAft>
                <a:spcPts val="600"/>
              </a:spcAft>
            </a:pPr>
            <a:endParaRPr lang="en-US"/>
          </a:p>
          <a:p>
            <a:pPr>
              <a:spcAft>
                <a:spcPts val="600"/>
              </a:spcAft>
            </a:pPr>
            <a:endParaRPr lang="en-US"/>
          </a:p>
        </p:txBody>
      </p:sp>
      <p:sp>
        <p:nvSpPr>
          <p:cNvPr id="2" name="Title 1">
            <a:extLst>
              <a:ext uri="{FF2B5EF4-FFF2-40B4-BE49-F238E27FC236}">
                <a16:creationId xmlns:a16="http://schemas.microsoft.com/office/drawing/2014/main" id="{2F0FC504-7F3E-63B9-3C43-247099863155}"/>
              </a:ext>
            </a:extLst>
          </p:cNvPr>
          <p:cNvSpPr>
            <a:spLocks noGrp="1"/>
          </p:cNvSpPr>
          <p:nvPr>
            <p:ph type="title" idx="4294967295"/>
          </p:nvPr>
        </p:nvSpPr>
        <p:spPr>
          <a:xfrm>
            <a:off x="0" y="2581275"/>
            <a:ext cx="5181600" cy="3368675"/>
          </a:xfrm>
        </p:spPr>
        <p:txBody>
          <a:bodyPr anchor="ctr">
            <a:normAutofit/>
          </a:bodyPr>
          <a:lstStyle/>
          <a:p>
            <a:r>
              <a:rPr lang="en-US"/>
              <a:t>   </a:t>
            </a:r>
          </a:p>
        </p:txBody>
      </p:sp>
      <p:sp>
        <p:nvSpPr>
          <p:cNvPr id="15" name="Content Placeholder 3">
            <a:extLst>
              <a:ext uri="{FF2B5EF4-FFF2-40B4-BE49-F238E27FC236}">
                <a16:creationId xmlns:a16="http://schemas.microsoft.com/office/drawing/2014/main" id="{A877580A-7D3C-B647-C481-5F9C1AE616D2}"/>
              </a:ext>
            </a:extLst>
          </p:cNvPr>
          <p:cNvSpPr>
            <a:spLocks noGrp="1"/>
          </p:cNvSpPr>
          <p:nvPr>
            <p:ph sz="quarter" idx="4294967295"/>
          </p:nvPr>
        </p:nvSpPr>
        <p:spPr>
          <a:xfrm>
            <a:off x="0" y="2360613"/>
            <a:ext cx="7138988" cy="1725612"/>
          </a:xfrm>
        </p:spPr>
        <p:txBody>
          <a:bodyPr vert="horz" lIns="91440" tIns="45720" rIns="91440" bIns="45720" rtlCol="0" anchor="t">
            <a:noAutofit/>
          </a:bodyPr>
          <a:lstStyle/>
          <a:p>
            <a:pPr>
              <a:buNone/>
            </a:pPr>
            <a:r>
              <a:rPr lang="en-US" sz="2400">
                <a:ea typeface="+mn-lt"/>
                <a:cs typeface="+mn-lt"/>
              </a:rPr>
              <a:t>  Our website aims to empower farmers by providing comprehensive information and timely warnings about potential obstacles they may encounter based on agriculture on their farming journey.</a:t>
            </a:r>
          </a:p>
          <a:p>
            <a:pPr marL="0" indent="0">
              <a:buNone/>
            </a:pPr>
            <a:endParaRPr lang="en-US" sz="2800"/>
          </a:p>
        </p:txBody>
      </p:sp>
      <p:pic>
        <p:nvPicPr>
          <p:cNvPr id="17" name="Picture 16">
            <a:extLst>
              <a:ext uri="{FF2B5EF4-FFF2-40B4-BE49-F238E27FC236}">
                <a16:creationId xmlns:a16="http://schemas.microsoft.com/office/drawing/2014/main" id="{790CFF8D-A2D6-66F8-2249-83205F367C56}"/>
              </a:ext>
            </a:extLst>
          </p:cNvPr>
          <p:cNvPicPr>
            <a:picLocks noChangeAspect="1"/>
          </p:cNvPicPr>
          <p:nvPr/>
        </p:nvPicPr>
        <p:blipFill rotWithShape="1">
          <a:blip r:embed="rId2"/>
          <a:srcRect l="24345" r="9777" b="1"/>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
        <p:nvSpPr>
          <p:cNvPr id="7" name="TextBox 6">
            <a:extLst>
              <a:ext uri="{FF2B5EF4-FFF2-40B4-BE49-F238E27FC236}">
                <a16:creationId xmlns:a16="http://schemas.microsoft.com/office/drawing/2014/main" id="{D177722F-E1B5-B9F7-77B5-8B7500E2F600}"/>
              </a:ext>
            </a:extLst>
          </p:cNvPr>
          <p:cNvSpPr txBox="1"/>
          <p:nvPr/>
        </p:nvSpPr>
        <p:spPr>
          <a:xfrm>
            <a:off x="242828" y="660134"/>
            <a:ext cx="528251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enorite"/>
                <a:ea typeface="Söhne"/>
                <a:cs typeface="Söhne"/>
              </a:rPr>
              <a:t>For </a:t>
            </a:r>
            <a:r>
              <a:rPr lang="en-US" sz="2400" b="1">
                <a:latin typeface="Tenorite"/>
                <a:ea typeface="Söhne"/>
                <a:cs typeface="Söhne"/>
              </a:rPr>
              <a:t>enhancing farmers' awareness </a:t>
            </a:r>
            <a:r>
              <a:rPr lang="en-US" sz="2400">
                <a:latin typeface="Tenorite"/>
                <a:ea typeface="Söhne"/>
                <a:cs typeface="Söhne"/>
              </a:rPr>
              <a:t>of emerging crops, innovative tools, and looming challenges in their local agricultural landscapes. </a:t>
            </a:r>
            <a:endParaRPr lang="en-US" sz="2400">
              <a:latin typeface="Tenorite"/>
            </a:endParaRPr>
          </a:p>
        </p:txBody>
      </p:sp>
      <p:sp>
        <p:nvSpPr>
          <p:cNvPr id="10" name="TextBox 9">
            <a:extLst>
              <a:ext uri="{FF2B5EF4-FFF2-40B4-BE49-F238E27FC236}">
                <a16:creationId xmlns:a16="http://schemas.microsoft.com/office/drawing/2014/main" id="{DD555BED-41AE-4268-27C1-827E5EC18567}"/>
              </a:ext>
            </a:extLst>
          </p:cNvPr>
          <p:cNvSpPr txBox="1"/>
          <p:nvPr/>
        </p:nvSpPr>
        <p:spPr>
          <a:xfrm>
            <a:off x="246277" y="4213310"/>
            <a:ext cx="559143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We plan to incorporate state-of-the-art </a:t>
            </a:r>
            <a:r>
              <a:rPr lang="en-US" sz="2400" b="1">
                <a:ea typeface="+mn-lt"/>
                <a:cs typeface="+mn-lt"/>
              </a:rPr>
              <a:t>machine learning techniques</a:t>
            </a:r>
            <a:r>
              <a:rPr lang="en-US" sz="2400">
                <a:ea typeface="+mn-lt"/>
                <a:cs typeface="+mn-lt"/>
              </a:rPr>
              <a:t>, specifically leveraging </a:t>
            </a:r>
            <a:r>
              <a:rPr lang="en-US" sz="2400" b="1">
                <a:ea typeface="+mn-lt"/>
                <a:cs typeface="+mn-lt"/>
              </a:rPr>
              <a:t>unsupervised clustering algorithms</a:t>
            </a:r>
            <a:r>
              <a:rPr lang="en-US" sz="2400">
                <a:ea typeface="+mn-lt"/>
                <a:cs typeface="+mn-lt"/>
              </a:rPr>
              <a:t>, to provide farmers with tailored recommendations and insights.</a:t>
            </a:r>
            <a:endParaRPr lang="en-US" sz="2400"/>
          </a:p>
        </p:txBody>
      </p:sp>
    </p:spTree>
    <p:extLst>
      <p:ext uri="{BB962C8B-B14F-4D97-AF65-F5344CB8AC3E}">
        <p14:creationId xmlns:p14="http://schemas.microsoft.com/office/powerpoint/2010/main" val="92288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40D482-8622-2949-BE87-8E57A0EA5029}"/>
              </a:ext>
            </a:extLst>
          </p:cNvPr>
          <p:cNvSpPr>
            <a:spLocks noGrp="1"/>
          </p:cNvSpPr>
          <p:nvPr>
            <p:ph type="title"/>
          </p:nvPr>
        </p:nvSpPr>
        <p:spPr>
          <a:xfrm>
            <a:off x="133008" y="655188"/>
            <a:ext cx="9203912" cy="802178"/>
          </a:xfrm>
        </p:spPr>
        <p:txBody>
          <a:bodyPr vert="horz" lIns="91440" tIns="45720" rIns="91440" bIns="45720" rtlCol="0" anchor="ctr">
            <a:noAutofit/>
          </a:bodyPr>
          <a:lstStyle/>
          <a:p>
            <a:r>
              <a:rPr lang="en-US" sz="2400" b="1" u="sng">
                <a:latin typeface="Tenorite"/>
              </a:rPr>
              <a:t>K-means Clustering Model:</a:t>
            </a:r>
            <a:br>
              <a:rPr lang="en-US" sz="2400" u="sng">
                <a:latin typeface="Tenorite"/>
              </a:rPr>
            </a:br>
            <a:r>
              <a:rPr lang="en-US" sz="2000">
                <a:latin typeface="Tenorite"/>
                <a:ea typeface="+mj-lt"/>
                <a:cs typeface="+mj-lt"/>
              </a:rPr>
              <a:t>A simple clustering method that forms k clusters by iteratively reassigning</a:t>
            </a:r>
            <a:endParaRPr lang="en-US" sz="2000">
              <a:latin typeface="Tenorite"/>
              <a:ea typeface="Calibri Light"/>
              <a:cs typeface="Calibri Light"/>
            </a:endParaRPr>
          </a:p>
          <a:p>
            <a:r>
              <a:rPr lang="en-US" sz="2000">
                <a:latin typeface="Tenorite"/>
                <a:ea typeface="+mj-lt"/>
                <a:cs typeface="+mj-lt"/>
              </a:rPr>
              <a:t>samples to the closest centroids and after that moves the centroids to the center</a:t>
            </a:r>
            <a:endParaRPr lang="en-US" sz="2000">
              <a:latin typeface="Tenorite"/>
              <a:ea typeface="Calibri Light"/>
              <a:cs typeface="Calibri Light"/>
            </a:endParaRPr>
          </a:p>
          <a:p>
            <a:r>
              <a:rPr lang="en-US" sz="2000">
                <a:latin typeface="Tenorite"/>
                <a:ea typeface="+mj-lt"/>
                <a:cs typeface="+mj-lt"/>
              </a:rPr>
              <a:t>of the new formed clusters.</a:t>
            </a:r>
            <a:endParaRPr lang="en-US" sz="2000">
              <a:latin typeface="Tenorite"/>
              <a:ea typeface="Calibri Light"/>
              <a:cs typeface="Calibri Light"/>
            </a:endParaRPr>
          </a:p>
          <a:p>
            <a:endParaRPr lang="en-US" sz="2800">
              <a:latin typeface="Tenorite"/>
              <a:ea typeface="Calibri Light"/>
              <a:cs typeface="Calibri Light"/>
            </a:endParaRPr>
          </a:p>
        </p:txBody>
      </p:sp>
      <p:pic>
        <p:nvPicPr>
          <p:cNvPr id="2" name="Content Placeholder 1" descr="A computer screen shot of a black screen&#10;&#10;Description automatically generated">
            <a:extLst>
              <a:ext uri="{FF2B5EF4-FFF2-40B4-BE49-F238E27FC236}">
                <a16:creationId xmlns:a16="http://schemas.microsoft.com/office/drawing/2014/main" id="{3F4A7618-AA0F-D8F2-16CD-2CBB2A283E89}"/>
              </a:ext>
            </a:extLst>
          </p:cNvPr>
          <p:cNvPicPr>
            <a:picLocks noGrp="1" noChangeAspect="1"/>
          </p:cNvPicPr>
          <p:nvPr>
            <p:ph sz="quarter" idx="10"/>
          </p:nvPr>
        </p:nvPicPr>
        <p:blipFill>
          <a:blip r:embed="rId2"/>
          <a:stretch>
            <a:fillRect/>
          </a:stretch>
        </p:blipFill>
        <p:spPr>
          <a:xfrm>
            <a:off x="137556" y="1457050"/>
            <a:ext cx="10232570" cy="5214903"/>
          </a:xfrm>
        </p:spPr>
      </p:pic>
      <p:sp>
        <p:nvSpPr>
          <p:cNvPr id="4" name="Slide Number Placeholder 3">
            <a:extLst>
              <a:ext uri="{FF2B5EF4-FFF2-40B4-BE49-F238E27FC236}">
                <a16:creationId xmlns:a16="http://schemas.microsoft.com/office/drawing/2014/main" id="{968803B3-BF9C-FC32-7317-D68EBC159AED}"/>
              </a:ext>
            </a:extLst>
          </p:cNvPr>
          <p:cNvSpPr>
            <a:spLocks noGrp="1"/>
          </p:cNvSpPr>
          <p:nvPr>
            <p:ph type="sldNum" sz="quarter" idx="4"/>
          </p:nvPr>
        </p:nvSpPr>
        <p:spPr/>
        <p:txBody>
          <a:bodyPr anchor="ctr">
            <a:normAutofit/>
          </a:bodyPr>
          <a:lstStyle/>
          <a:p>
            <a:pPr>
              <a:spcAft>
                <a:spcPts val="600"/>
              </a:spcAft>
            </a:pPr>
            <a:fld id="{B5CEABB6-07DC-46E8-9B57-56EC44A396E5}" type="slidenum">
              <a:rPr lang="en-US" smtClean="0"/>
              <a:pPr>
                <a:spcAft>
                  <a:spcPts val="600"/>
                </a:spcAft>
              </a:pPr>
              <a:t>7</a:t>
            </a:fld>
            <a:endParaRPr lang="en-US"/>
          </a:p>
        </p:txBody>
      </p:sp>
      <p:pic>
        <p:nvPicPr>
          <p:cNvPr id="3" name="Picture 2" descr="A math problem with black text&#10;&#10;Description automatically generated">
            <a:extLst>
              <a:ext uri="{FF2B5EF4-FFF2-40B4-BE49-F238E27FC236}">
                <a16:creationId xmlns:a16="http://schemas.microsoft.com/office/drawing/2014/main" id="{6C93A427-45FD-105B-8304-A5C431DDFBF8}"/>
              </a:ext>
            </a:extLst>
          </p:cNvPr>
          <p:cNvPicPr>
            <a:picLocks noChangeAspect="1"/>
          </p:cNvPicPr>
          <p:nvPr/>
        </p:nvPicPr>
        <p:blipFill>
          <a:blip r:embed="rId3"/>
          <a:stretch>
            <a:fillRect/>
          </a:stretch>
        </p:blipFill>
        <p:spPr>
          <a:xfrm>
            <a:off x="5858494" y="1641535"/>
            <a:ext cx="5927767" cy="932671"/>
          </a:xfrm>
          <a:prstGeom prst="rect">
            <a:avLst/>
          </a:prstGeom>
        </p:spPr>
      </p:pic>
    </p:spTree>
    <p:extLst>
      <p:ext uri="{BB962C8B-B14F-4D97-AF65-F5344CB8AC3E}">
        <p14:creationId xmlns:p14="http://schemas.microsoft.com/office/powerpoint/2010/main" val="27635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46C7E4-FB5B-B2C8-D239-69AB71F2E84A}"/>
              </a:ext>
            </a:extLst>
          </p:cNvPr>
          <p:cNvSpPr>
            <a:spLocks noGrp="1"/>
          </p:cNvSpPr>
          <p:nvPr>
            <p:ph type="title"/>
          </p:nvPr>
        </p:nvSpPr>
        <p:spPr>
          <a:xfrm>
            <a:off x="-2073870" y="4551620"/>
            <a:ext cx="1416438" cy="1444818"/>
          </a:xfrm>
        </p:spPr>
        <p:txBody>
          <a:bodyPr/>
          <a:lstStyle/>
          <a:p>
            <a:endParaRPr lang="en-US"/>
          </a:p>
        </p:txBody>
      </p:sp>
      <p:pic>
        <p:nvPicPr>
          <p:cNvPr id="4" name="Content Placeholder 3" descr="A computer screen with text&#10;&#10;Description automatically generated">
            <a:extLst>
              <a:ext uri="{FF2B5EF4-FFF2-40B4-BE49-F238E27FC236}">
                <a16:creationId xmlns:a16="http://schemas.microsoft.com/office/drawing/2014/main" id="{02424B6B-E43F-96CC-3F76-D57F06D3B559}"/>
              </a:ext>
            </a:extLst>
          </p:cNvPr>
          <p:cNvPicPr>
            <a:picLocks noGrp="1" noChangeAspect="1"/>
          </p:cNvPicPr>
          <p:nvPr>
            <p:ph idx="1"/>
          </p:nvPr>
        </p:nvPicPr>
        <p:blipFill rotWithShape="1">
          <a:blip r:embed="rId2"/>
          <a:stretch/>
        </p:blipFill>
        <p:spPr>
          <a:xfrm>
            <a:off x="206905" y="224289"/>
            <a:ext cx="8098627" cy="3348330"/>
          </a:xfrm>
          <a:prstGeom prst="rect">
            <a:avLst/>
          </a:prstGeom>
        </p:spPr>
      </p:pic>
      <p:pic>
        <p:nvPicPr>
          <p:cNvPr id="6" name="Picture 5" descr="A computer screen with text&#10;&#10;Description automatically generated">
            <a:extLst>
              <a:ext uri="{FF2B5EF4-FFF2-40B4-BE49-F238E27FC236}">
                <a16:creationId xmlns:a16="http://schemas.microsoft.com/office/drawing/2014/main" id="{3677F890-B38E-C503-242A-CE95CF71E612}"/>
              </a:ext>
            </a:extLst>
          </p:cNvPr>
          <p:cNvPicPr>
            <a:picLocks noChangeAspect="1"/>
          </p:cNvPicPr>
          <p:nvPr/>
        </p:nvPicPr>
        <p:blipFill>
          <a:blip r:embed="rId3"/>
          <a:stretch>
            <a:fillRect/>
          </a:stretch>
        </p:blipFill>
        <p:spPr>
          <a:xfrm>
            <a:off x="4773084" y="3764884"/>
            <a:ext cx="7059083" cy="2725483"/>
          </a:xfrm>
          <a:prstGeom prst="rect">
            <a:avLst/>
          </a:prstGeom>
        </p:spPr>
      </p:pic>
      <p:sp>
        <p:nvSpPr>
          <p:cNvPr id="7" name="TextBox 6">
            <a:extLst>
              <a:ext uri="{FF2B5EF4-FFF2-40B4-BE49-F238E27FC236}">
                <a16:creationId xmlns:a16="http://schemas.microsoft.com/office/drawing/2014/main" id="{6B25F923-4156-4B04-4FE5-CAE460FF40B1}"/>
              </a:ext>
            </a:extLst>
          </p:cNvPr>
          <p:cNvSpPr txBox="1"/>
          <p:nvPr/>
        </p:nvSpPr>
        <p:spPr>
          <a:xfrm>
            <a:off x="9158432" y="1306698"/>
            <a:ext cx="220710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enorite"/>
                <a:cs typeface="Calibri"/>
              </a:rPr>
              <a:t>The Main Algorithm</a:t>
            </a:r>
          </a:p>
        </p:txBody>
      </p:sp>
      <p:sp>
        <p:nvSpPr>
          <p:cNvPr id="10" name="TextBox 9">
            <a:extLst>
              <a:ext uri="{FF2B5EF4-FFF2-40B4-BE49-F238E27FC236}">
                <a16:creationId xmlns:a16="http://schemas.microsoft.com/office/drawing/2014/main" id="{A0536174-28B2-A68F-E0B5-1D256D45405F}"/>
              </a:ext>
            </a:extLst>
          </p:cNvPr>
          <p:cNvSpPr txBox="1"/>
          <p:nvPr/>
        </p:nvSpPr>
        <p:spPr>
          <a:xfrm>
            <a:off x="405740" y="4403765"/>
            <a:ext cx="35032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enorite"/>
                <a:cs typeface="Calibri"/>
              </a:rPr>
              <a:t>Sample Dataset </a:t>
            </a:r>
          </a:p>
          <a:p>
            <a:r>
              <a:rPr lang="en-US" sz="2400" b="1">
                <a:latin typeface="Tenorite"/>
                <a:cs typeface="Calibri"/>
              </a:rPr>
              <a:t>Implemented Using </a:t>
            </a:r>
          </a:p>
          <a:p>
            <a:r>
              <a:rPr lang="en-US" sz="2400" b="1">
                <a:latin typeface="Tenorite"/>
                <a:cs typeface="Calibri"/>
              </a:rPr>
              <a:t>Sci-kit Learn Library</a:t>
            </a:r>
          </a:p>
          <a:p>
            <a:endParaRPr lang="en-US">
              <a:cs typeface="Calibri"/>
            </a:endParaRPr>
          </a:p>
        </p:txBody>
      </p:sp>
    </p:spTree>
    <p:extLst>
      <p:ext uri="{BB962C8B-B14F-4D97-AF65-F5344CB8AC3E}">
        <p14:creationId xmlns:p14="http://schemas.microsoft.com/office/powerpoint/2010/main" val="89078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Arc 2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EC2F55-CE96-A535-ECB3-F4E2F8A4786D}"/>
              </a:ext>
            </a:extLst>
          </p:cNvPr>
          <p:cNvSpPr>
            <a:spLocks noGrp="1"/>
          </p:cNvSpPr>
          <p:nvPr>
            <p:ph type="title"/>
          </p:nvPr>
        </p:nvSpPr>
        <p:spPr>
          <a:xfrm>
            <a:off x="5894962" y="657623"/>
            <a:ext cx="5458838" cy="1325563"/>
          </a:xfrm>
        </p:spPr>
        <p:txBody>
          <a:bodyPr vert="horz" lIns="91440" tIns="45720" rIns="91440" bIns="45720" rtlCol="0" anchor="ctr">
            <a:normAutofit/>
          </a:bodyPr>
          <a:lstStyle/>
          <a:p>
            <a:r>
              <a:rPr lang="en-US" sz="4400" b="1" u="sng">
                <a:cs typeface="Calibri Light"/>
              </a:rPr>
              <a:t>Generated Scatter Plot</a:t>
            </a:r>
            <a:endParaRPr lang="en-US" sz="4400" b="1" u="sng" kern="1200">
              <a:latin typeface="+mj-lt"/>
              <a:cs typeface="Calibri Light"/>
            </a:endParaRPr>
          </a:p>
        </p:txBody>
      </p:sp>
      <p:sp>
        <p:nvSpPr>
          <p:cNvPr id="22" name="Freeform: Shape 2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10" descr="A screenshot of a computer screen&#10;&#10;Description automatically generated">
            <a:extLst>
              <a:ext uri="{FF2B5EF4-FFF2-40B4-BE49-F238E27FC236}">
                <a16:creationId xmlns:a16="http://schemas.microsoft.com/office/drawing/2014/main" id="{D56BA09E-12DB-D9D8-3411-E33DBACF1EBC}"/>
              </a:ext>
            </a:extLst>
          </p:cNvPr>
          <p:cNvPicPr>
            <a:picLocks noChangeAspect="1"/>
          </p:cNvPicPr>
          <p:nvPr/>
        </p:nvPicPr>
        <p:blipFill>
          <a:blip r:embed="rId2"/>
          <a:stretch>
            <a:fillRect/>
          </a:stretch>
        </p:blipFill>
        <p:spPr>
          <a:xfrm>
            <a:off x="311599" y="709663"/>
            <a:ext cx="5475881" cy="477151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5" name="Content Placeholder 14">
            <a:extLst>
              <a:ext uri="{FF2B5EF4-FFF2-40B4-BE49-F238E27FC236}">
                <a16:creationId xmlns:a16="http://schemas.microsoft.com/office/drawing/2014/main" id="{14A67AD9-4D99-FC8C-4BC8-972C3FE3D597}"/>
              </a:ext>
            </a:extLst>
          </p:cNvPr>
          <p:cNvSpPr>
            <a:spLocks noGrp="1"/>
          </p:cNvSpPr>
          <p:nvPr>
            <p:ph sz="quarter" idx="10"/>
          </p:nvPr>
        </p:nvSpPr>
        <p:spPr>
          <a:xfrm>
            <a:off x="5894962" y="1984443"/>
            <a:ext cx="5458838" cy="3282354"/>
          </a:xfrm>
        </p:spPr>
        <p:txBody>
          <a:bodyPr vert="horz" lIns="91440" tIns="45720" rIns="91440" bIns="45720" rtlCol="0" anchor="t">
            <a:normAutofit fontScale="85000" lnSpcReduction="20000"/>
          </a:bodyPr>
          <a:lstStyle/>
          <a:p>
            <a:r>
              <a:rPr lang="en-US" sz="2400">
                <a:cs typeface="Calibri"/>
              </a:rPr>
              <a:t>By relating the dataset provided through the website to the </a:t>
            </a:r>
            <a:r>
              <a:rPr lang="en-US" sz="2400" b="1">
                <a:cs typeface="Calibri"/>
              </a:rPr>
              <a:t>'random_</a:t>
            </a:r>
            <a:r>
              <a:rPr lang="en-US" sz="2400" b="1" noProof="1">
                <a:cs typeface="Calibri"/>
              </a:rPr>
              <a:t>points'</a:t>
            </a:r>
            <a:r>
              <a:rPr lang="en-US" sz="2400">
                <a:cs typeface="Calibri"/>
              </a:rPr>
              <a:t> in the model, we can find a pattern to </a:t>
            </a:r>
            <a:r>
              <a:rPr lang="en-US" sz="2400" b="1">
                <a:cs typeface="Calibri"/>
              </a:rPr>
              <a:t>relate the locality</a:t>
            </a:r>
            <a:r>
              <a:rPr lang="en-US" sz="2400">
                <a:cs typeface="Calibri"/>
              </a:rPr>
              <a:t> provided to us </a:t>
            </a:r>
            <a:r>
              <a:rPr lang="en-US" sz="2400" b="1">
                <a:cs typeface="Calibri"/>
              </a:rPr>
              <a:t>to the relevant articles</a:t>
            </a:r>
            <a:r>
              <a:rPr lang="en-US" sz="2400">
                <a:cs typeface="Calibri"/>
              </a:rPr>
              <a:t> based on agriculture in the area.</a:t>
            </a:r>
            <a:endParaRPr lang="en-US">
              <a:cs typeface="Calibri" panose="020F0502020204030204"/>
            </a:endParaRPr>
          </a:p>
          <a:p>
            <a:endParaRPr lang="en-US" sz="2400">
              <a:cs typeface="Calibri"/>
            </a:endParaRPr>
          </a:p>
          <a:p>
            <a:r>
              <a:rPr lang="en-US" sz="2400">
                <a:cs typeface="Calibri"/>
              </a:rPr>
              <a:t>We then plan to display the articles and their corresponding links on the "Forums" section on the website.</a:t>
            </a:r>
          </a:p>
          <a:p>
            <a:endParaRPr lang="en-US">
              <a:cs typeface="Calibri"/>
            </a:endParaRPr>
          </a:p>
          <a:p>
            <a:pPr marL="0" indent="0">
              <a:buNone/>
            </a:pPr>
            <a:r>
              <a:rPr lang="en-US">
                <a:cs typeface="Calibri"/>
              </a:rPr>
              <a:t>    </a:t>
            </a:r>
          </a:p>
          <a:p>
            <a:endParaRPr lang="en-US">
              <a:cs typeface="Calibri"/>
            </a:endParaRPr>
          </a:p>
        </p:txBody>
      </p:sp>
    </p:spTree>
    <p:extLst>
      <p:ext uri="{BB962C8B-B14F-4D97-AF65-F5344CB8AC3E}">
        <p14:creationId xmlns:p14="http://schemas.microsoft.com/office/powerpoint/2010/main" val="12692414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2.xml><?xml version="1.0" encoding="utf-8"?>
<ds:datastoreItem xmlns:ds="http://schemas.openxmlformats.org/officeDocument/2006/customXml" ds:itemID="{17B53FD5-8F3E-4406-8404-9F78B5E6376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68EFD9E-464D-4A64-8503-21EC0260155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Slides>
  <Notes>2</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Enhancing Sustainable Agriculture for Ensuring Food Security </vt:lpstr>
      <vt:lpstr>Problems faced by Farmers</vt:lpstr>
      <vt:lpstr>Key Features of our Project</vt:lpstr>
      <vt:lpstr>FLOW CHART OF OUR WEBSITE</vt:lpstr>
      <vt:lpstr>UNSUPERVISED  ML- BASED RECOMMENDATION SYSTEM</vt:lpstr>
      <vt:lpstr>   </vt:lpstr>
      <vt:lpstr>K-means Clustering Model: A simple clustering method that forms k clusters by iteratively reassigning samples to the closest centroids and after that moves the centroids to the center of the new formed clusters. </vt:lpstr>
      <vt:lpstr>PowerPoint Presentation</vt:lpstr>
      <vt:lpstr>Generated Scatter Plot</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revision>9</cp:revision>
  <dcterms:created xsi:type="dcterms:W3CDTF">2024-04-06T09:45:20Z</dcterms:created>
  <dcterms:modified xsi:type="dcterms:W3CDTF">2024-04-07T05:45:05Z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